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5" r:id="rId3"/>
    <p:sldId id="264" r:id="rId4"/>
    <p:sldId id="266" r:id="rId5"/>
    <p:sldId id="263" r:id="rId6"/>
    <p:sldId id="262" r:id="rId7"/>
    <p:sldId id="256" r:id="rId8"/>
    <p:sldId id="260" r:id="rId9"/>
    <p:sldId id="259" r:id="rId10"/>
    <p:sldId id="257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9A8C4-33BF-4CC8-A2B4-AA6928F18A38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D67C7-9D55-498C-8080-E5ACF8516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7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D67C7-9D55-498C-8080-E5ACF85168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2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1B98-A81C-41FC-A487-6D96E6DA3E60}" type="datetime1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6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3A19-59A3-4479-B5D8-917585A2C2AD}" type="datetime1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6F06-8190-404C-9ABD-3D9082C0D0A1}" type="datetime1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9E7D-0BDC-40D9-AA4A-CF3F99908A10}" type="datetime1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3E90-EEB3-4F8E-9916-E3C420B4AD6D}" type="datetime1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2070-5DD3-4B67-8CF1-6A4798E33A46}" type="datetime1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F2FC-D484-4FEC-998B-08F806F6C849}" type="datetime1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3E39-2B7C-455F-A469-6FCC5595ADBB}" type="datetime1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0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DD6-D497-4A86-9E29-9325B1790CB7}" type="datetime1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785-8C56-4F42-8732-ACA965987860}" type="datetime1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DBEE-7CBD-4AB8-B5D5-4F1B5E748467}" type="datetime1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3684-8E8D-4982-B7D3-EB915B51C308}" type="datetime1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6ECF-99FB-4AD8-869A-4BDB21C85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4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т Афанасий Афанасьевич — биография поэта, личная жизнь, фото, портреты,  стихи,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13"/>
            <a:ext cx="5459175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000" y="360000"/>
            <a:ext cx="4456348" cy="62837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Афанасий Фет</a:t>
            </a:r>
            <a:r>
              <a:rPr lang="ru-RU" sz="2400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 (1820-1892)</a:t>
            </a:r>
          </a:p>
          <a:p>
            <a:pPr>
              <a:lnSpc>
                <a:spcPts val="4000"/>
              </a:lnSpc>
            </a:pPr>
            <a:endParaRPr lang="ru-RU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ru-RU" sz="2400" b="1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ТЕНЬ</a:t>
            </a:r>
            <a:endParaRPr lang="ru-RU" sz="2400" b="1" dirty="0">
              <a:latin typeface="Bookman Old Style" panose="02050604050505020204" pitchFamily="18" charset="0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ru-RU" sz="2400" dirty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>
              <a:lnSpc>
                <a:spcPts val="3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Башня лежит —</a:t>
            </a:r>
          </a:p>
          <a:p>
            <a:pPr>
              <a:lnSpc>
                <a:spcPts val="3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Все уступы сочтёшь;</a:t>
            </a:r>
          </a:p>
          <a:p>
            <a:pPr>
              <a:lnSpc>
                <a:spcPts val="3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Только ту башню</a:t>
            </a:r>
          </a:p>
          <a:p>
            <a:pPr>
              <a:lnSpc>
                <a:spcPts val="3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Ничем не сметёшь.</a:t>
            </a:r>
          </a:p>
          <a:p>
            <a:pPr>
              <a:lnSpc>
                <a:spcPts val="3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 </a:t>
            </a:r>
          </a:p>
          <a:p>
            <a:pPr>
              <a:lnSpc>
                <a:spcPts val="3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Солнце её</a:t>
            </a:r>
          </a:p>
          <a:p>
            <a:pPr>
              <a:lnSpc>
                <a:spcPts val="3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Не успеет угнать,</a:t>
            </a:r>
          </a:p>
          <a:p>
            <a:pPr>
              <a:lnSpc>
                <a:spcPts val="3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Смотришь: луна</a:t>
            </a:r>
          </a:p>
          <a:p>
            <a:pPr>
              <a:lnSpc>
                <a:spcPts val="3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Положила опять</a:t>
            </a:r>
            <a:r>
              <a:rPr lang="ru-RU" sz="2400" dirty="0" smtClean="0">
                <a:latin typeface="Bookman Old Style" panose="02050604050505020204" pitchFamily="18" charset="0"/>
              </a:rPr>
              <a:t>.</a:t>
            </a:r>
          </a:p>
          <a:p>
            <a:pPr>
              <a:lnSpc>
                <a:spcPts val="3000"/>
              </a:lnSpc>
            </a:pPr>
            <a:endParaRPr lang="ru-RU" sz="2400" dirty="0">
              <a:latin typeface="Bookman Old Style" panose="02050604050505020204" pitchFamily="18" charset="0"/>
            </a:endParaRPr>
          </a:p>
          <a:p>
            <a:pPr>
              <a:lnSpc>
                <a:spcPts val="3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1856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>
                <a:solidFill>
                  <a:schemeClr val="bg1"/>
                </a:solidFill>
              </a:rPr>
              <a:t>1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0"/>
            <a:ext cx="4306824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0"/>
            <a:ext cx="429310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43" y="-41160"/>
            <a:ext cx="2486436" cy="339059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>
                <a:solidFill>
                  <a:schemeClr val="bg1"/>
                </a:solidFill>
              </a:rPr>
              <a:t>11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5174" y="898623"/>
            <a:ext cx="5985164" cy="54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000" y="360000"/>
            <a:ext cx="3803926" cy="41036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Су Ши </a:t>
            </a:r>
            <a:r>
              <a:rPr lang="ja-JP" alt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苏轼</a:t>
            </a:r>
            <a:r>
              <a:rPr lang="ru-RU" altLang="ja-JP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(1037-1101)</a:t>
            </a:r>
          </a:p>
          <a:p>
            <a:pPr>
              <a:lnSpc>
                <a:spcPts val="4000"/>
              </a:lnSpc>
            </a:pPr>
            <a:endParaRPr lang="ru-RU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en-US" sz="2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花影</a:t>
            </a:r>
            <a:r>
              <a:rPr 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endParaRPr lang="ru-RU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ru-RU" sz="2400" dirty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>
              <a:lnSpc>
                <a:spcPts val="4000"/>
              </a:lnSpc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</a:rPr>
              <a:t>重重叠叠上瑶台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</a:rPr>
              <a:t>几度呼童扫不开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</a:rPr>
              <a:t>刚被太阳收拾去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</a:rPr>
              <a:t>却教明月送将来</a:t>
            </a:r>
            <a:r>
              <a:rPr lang="en-US" sz="2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09244"/>
            <a:ext cx="2462213" cy="46166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Су Ши (</a:t>
            </a:r>
            <a:r>
              <a:rPr lang="ja-JP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苏轼</a:t>
            </a:r>
            <a:r>
              <a:rPr lang="ru-RU" sz="2400" b="1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)</a:t>
            </a:r>
          </a:p>
          <a:p>
            <a:pPr>
              <a:lnSpc>
                <a:spcPts val="4000"/>
              </a:lnSpc>
            </a:pPr>
            <a:endParaRPr lang="ru-RU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endParaRPr lang="ru-RU" sz="24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sz="2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《</a:t>
            </a:r>
            <a:r>
              <a:rPr lang="en-US" sz="2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花影</a:t>
            </a:r>
            <a:r>
              <a:rPr 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endParaRPr lang="ru-RU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ru-RU" sz="2400" dirty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>
              <a:lnSpc>
                <a:spcPts val="4000"/>
              </a:lnSpc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</a:rPr>
              <a:t>重重叠叠上瑶台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</a:rPr>
              <a:t>几度呼童扫不开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</a:rPr>
              <a:t>刚被太阳收拾去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ts val="4000"/>
              </a:lnSpc>
            </a:pPr>
            <a:r>
              <a:rPr lang="en-US" sz="2400" dirty="0" err="1">
                <a:latin typeface="SimSun" panose="02010600030101010101" pitchFamily="2" charset="-122"/>
                <a:ea typeface="SimSun" panose="02010600030101010101" pitchFamily="2" charset="-122"/>
              </a:rPr>
              <a:t>却教明月送将来</a:t>
            </a:r>
            <a:r>
              <a:rPr lang="en-US" sz="2400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591648"/>
            <a:ext cx="6019277" cy="56425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dirty="0" smtClean="0">
                <a:latin typeface="Bookman Old Style" panose="02050604050505020204" pitchFamily="18" charset="0"/>
              </a:rPr>
              <a:t>Перевод</a:t>
            </a:r>
          </a:p>
          <a:p>
            <a:pPr>
              <a:lnSpc>
                <a:spcPts val="4000"/>
              </a:lnSpc>
            </a:pPr>
            <a:r>
              <a:rPr lang="ru-RU" sz="2400" b="1" dirty="0" smtClean="0">
                <a:latin typeface="Bookman Old Style" panose="02050604050505020204" pitchFamily="18" charset="0"/>
              </a:rPr>
              <a:t>Бориса</a:t>
            </a:r>
          </a:p>
          <a:p>
            <a:pPr>
              <a:lnSpc>
                <a:spcPts val="4000"/>
              </a:lnSpc>
            </a:pPr>
            <a:r>
              <a:rPr lang="ru-RU" sz="2400" b="1" dirty="0" smtClean="0">
                <a:latin typeface="Bookman Old Style" panose="02050604050505020204" pitchFamily="18" charset="0"/>
              </a:rPr>
              <a:t>Мещерякова</a:t>
            </a:r>
          </a:p>
          <a:p>
            <a:pPr>
              <a:lnSpc>
                <a:spcPts val="4000"/>
              </a:lnSpc>
            </a:pPr>
            <a:r>
              <a:rPr lang="ru-RU" sz="2400" dirty="0" smtClean="0">
                <a:latin typeface="Bookman Old Style" panose="02050604050505020204" pitchFamily="18" charset="0"/>
              </a:rPr>
              <a:t>(</a:t>
            </a:r>
            <a:r>
              <a:rPr lang="ru-RU" sz="2400" dirty="0"/>
              <a:t>1960-2022</a:t>
            </a:r>
            <a:r>
              <a:rPr lang="ru-RU" sz="2400" dirty="0" smtClean="0">
                <a:latin typeface="Bookman Old Style" panose="02050604050505020204" pitchFamily="18" charset="0"/>
              </a:rPr>
              <a:t>)</a:t>
            </a:r>
          </a:p>
          <a:p>
            <a:pPr>
              <a:lnSpc>
                <a:spcPts val="4000"/>
              </a:lnSpc>
            </a:pPr>
            <a:endParaRPr lang="ru-RU" b="1" dirty="0" smtClean="0">
              <a:latin typeface="Bookman Old Style" panose="02050604050505020204" pitchFamily="18" charset="0"/>
            </a:endParaRPr>
          </a:p>
          <a:p>
            <a:pPr>
              <a:lnSpc>
                <a:spcPts val="4000"/>
              </a:lnSpc>
            </a:pPr>
            <a:r>
              <a:rPr lang="ru-RU" sz="2400" b="1" dirty="0" smtClean="0">
                <a:latin typeface="Bookman Old Style" panose="02050604050505020204" pitchFamily="18" charset="0"/>
              </a:rPr>
              <a:t>ТЕНИ </a:t>
            </a:r>
            <a:r>
              <a:rPr lang="ru-RU" sz="2400" b="1" dirty="0">
                <a:latin typeface="Bookman Old Style" panose="02050604050505020204" pitchFamily="18" charset="0"/>
              </a:rPr>
              <a:t>ЦВЕТОВ</a:t>
            </a:r>
            <a:endParaRPr lang="ru-RU" sz="2400" dirty="0">
              <a:latin typeface="Bookman Old Style" panose="02050604050505020204" pitchFamily="18" charset="0"/>
            </a:endParaRPr>
          </a:p>
          <a:p>
            <a:pPr>
              <a:lnSpc>
                <a:spcPts val="4000"/>
              </a:lnSpc>
            </a:pPr>
            <a:r>
              <a:rPr lang="ru-RU" dirty="0">
                <a:latin typeface="Bookman Old Style" panose="02050604050505020204" pitchFamily="18" charset="0"/>
              </a:rPr>
              <a:t> </a:t>
            </a:r>
          </a:p>
          <a:p>
            <a:pPr>
              <a:lnSpc>
                <a:spcPts val="4000"/>
              </a:lnSpc>
            </a:pPr>
            <a:r>
              <a:rPr lang="ru-RU" dirty="0">
                <a:latin typeface="Bookman Old Style" panose="02050604050505020204" pitchFamily="18" charset="0"/>
              </a:rPr>
              <a:t>За </a:t>
            </a:r>
            <a:r>
              <a:rPr lang="ru-RU" dirty="0" err="1">
                <a:latin typeface="Bookman Old Style" panose="02050604050505020204" pitchFamily="18" charset="0"/>
              </a:rPr>
              <a:t>тьмою</a:t>
            </a:r>
            <a:r>
              <a:rPr lang="ru-RU" dirty="0">
                <a:latin typeface="Bookman Old Style" panose="02050604050505020204" pitchFamily="18" charset="0"/>
              </a:rPr>
              <a:t> тьма ползут они </a:t>
            </a:r>
            <a:r>
              <a:rPr lang="ru-RU" dirty="0" smtClean="0">
                <a:latin typeface="Bookman Old Style" panose="02050604050505020204" pitchFamily="18" charset="0"/>
              </a:rPr>
              <a:t>  </a:t>
            </a:r>
            <a:r>
              <a:rPr lang="ru-RU" dirty="0">
                <a:latin typeface="Bookman Old Style" panose="02050604050505020204" pitchFamily="18" charset="0"/>
              </a:rPr>
              <a:t>на белые ступени,</a:t>
            </a:r>
          </a:p>
          <a:p>
            <a:pPr>
              <a:lnSpc>
                <a:spcPts val="4000"/>
              </a:lnSpc>
            </a:pPr>
            <a:r>
              <a:rPr lang="ru-RU" dirty="0">
                <a:latin typeface="Bookman Old Style" panose="02050604050505020204" pitchFamily="18" charset="0"/>
              </a:rPr>
              <a:t>Слуга пытался много раз </a:t>
            </a:r>
            <a:r>
              <a:rPr lang="ru-RU" dirty="0" smtClean="0">
                <a:latin typeface="Bookman Old Style" panose="02050604050505020204" pitchFamily="18" charset="0"/>
              </a:rPr>
              <a:t>  </a:t>
            </a:r>
            <a:r>
              <a:rPr lang="ru-RU" dirty="0">
                <a:latin typeface="Bookman Old Style" panose="02050604050505020204" pitchFamily="18" charset="0"/>
              </a:rPr>
              <a:t>метлой смести их прочь,</a:t>
            </a:r>
          </a:p>
          <a:p>
            <a:pPr>
              <a:lnSpc>
                <a:spcPts val="4000"/>
              </a:lnSpc>
            </a:pPr>
            <a:r>
              <a:rPr lang="ru-RU" dirty="0">
                <a:latin typeface="Bookman Old Style" panose="02050604050505020204" pitchFamily="18" charset="0"/>
              </a:rPr>
              <a:t>Лишь солнце, заходя, смогло </a:t>
            </a:r>
            <a:r>
              <a:rPr lang="ru-RU" dirty="0" smtClean="0">
                <a:latin typeface="Bookman Old Style" panose="02050604050505020204" pitchFamily="18" charset="0"/>
              </a:rPr>
              <a:t>  </a:t>
            </a:r>
            <a:r>
              <a:rPr lang="ru-RU" dirty="0">
                <a:latin typeface="Bookman Old Style" panose="02050604050505020204" pitchFamily="18" charset="0"/>
              </a:rPr>
              <a:t>увлечь с собою тени,</a:t>
            </a:r>
          </a:p>
          <a:p>
            <a:pPr>
              <a:lnSpc>
                <a:spcPts val="4000"/>
              </a:lnSpc>
            </a:pPr>
            <a:r>
              <a:rPr lang="ru-RU" dirty="0">
                <a:latin typeface="Bookman Old Style" panose="02050604050505020204" pitchFamily="18" charset="0"/>
              </a:rPr>
              <a:t>Но вслед за яркою луной </a:t>
            </a:r>
            <a:r>
              <a:rPr lang="ru-RU" dirty="0" smtClean="0">
                <a:latin typeface="Bookman Old Style" panose="02050604050505020204" pitchFamily="18" charset="0"/>
              </a:rPr>
              <a:t>  </a:t>
            </a:r>
            <a:r>
              <a:rPr lang="ru-RU" dirty="0">
                <a:latin typeface="Bookman Old Style" panose="02050604050505020204" pitchFamily="18" charset="0"/>
              </a:rPr>
              <a:t>они вернулись в ночь</a:t>
            </a:r>
            <a:r>
              <a:rPr lang="ru-RU" dirty="0" smtClean="0">
                <a:latin typeface="Bookman Old Style" panose="02050604050505020204" pitchFamily="18" charset="0"/>
              </a:rPr>
              <a:t>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s://sun9-24.userapi.com/s/v1/ig2/rRVjz6_oSFHWp0BmFVFzXUjFmDH2g0UNtRlqeD-O78uapKn7v_xNA4h-yLwwpSz2qjRZr2sMozt7a3wn4zoLWOTV.jpg?quality=95&amp;as=32x32,48x48,72x72,108x108,160x160,240x240,360x360,410x410&amp;from=bu&amp;cs=41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65" y="37785"/>
            <a:ext cx="39052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9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Лев Эйдл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23" y="1080000"/>
            <a:ext cx="385338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Igor\d\BURDON\2023\000 ПЕРЕПИСКА\ГУ ЮЙ\000 фото Гу Юя\photo1695017213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2" t="8302" r="10418" b="13296"/>
          <a:stretch/>
        </p:blipFill>
        <p:spPr bwMode="auto">
          <a:xfrm>
            <a:off x="107504" y="1080000"/>
            <a:ext cx="402723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798" y="260648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Bookman Old Style" panose="02050604050505020204" pitchFamily="18" charset="0"/>
              </a:rPr>
              <a:t>Гу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Юй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谷羽</a:t>
            </a:r>
            <a:endParaRPr lang="ru-RU" sz="2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6279" y="229869"/>
            <a:ext cx="422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</a:rPr>
              <a:t>Лев </a:t>
            </a:r>
            <a:r>
              <a:rPr lang="ru-RU" sz="3200" dirty="0" err="1" smtClean="0">
                <a:latin typeface="Bookman Old Style" panose="02050604050505020204" pitchFamily="18" charset="0"/>
              </a:rPr>
              <a:t>Эйдлин</a:t>
            </a:r>
            <a:r>
              <a:rPr lang="ru-RU" sz="2000" dirty="0" smtClean="0">
                <a:latin typeface="Bookman Old Style" panose="02050604050505020204" pitchFamily="18" charset="0"/>
              </a:rPr>
              <a:t> (1910-1985)</a:t>
            </a:r>
            <a:endParaRPr lang="ru-RU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gelo Zottoli and His Mission | SpringerLin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"/>
          <a:stretch/>
        </p:blipFill>
        <p:spPr bwMode="auto">
          <a:xfrm>
            <a:off x="35499" y="1045032"/>
            <a:ext cx="4398640" cy="569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асильев, Василий Павлович — Википед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/>
          <a:stretch/>
        </p:blipFill>
        <p:spPr bwMode="auto">
          <a:xfrm>
            <a:off x="4646517" y="1045032"/>
            <a:ext cx="4461987" cy="56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0239" y="180000"/>
            <a:ext cx="3352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Василий Павлович</a:t>
            </a:r>
          </a:p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Васильев </a:t>
            </a:r>
            <a:r>
              <a:rPr lang="ru-RU" sz="2000" dirty="0" smtClean="0">
                <a:latin typeface="Bookman Old Style" panose="02050604050505020204" pitchFamily="18" charset="0"/>
              </a:rPr>
              <a:t>(1818-1900)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384" y="180000"/>
            <a:ext cx="40382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Анджело </a:t>
            </a:r>
            <a:r>
              <a:rPr lang="ru-RU" sz="2400" b="1" dirty="0" err="1" smtClean="0">
                <a:latin typeface="Bookman Old Style" panose="02050604050505020204" pitchFamily="18" charset="0"/>
              </a:rPr>
              <a:t>Дзоттоли</a:t>
            </a:r>
            <a:r>
              <a:rPr lang="ru-RU" sz="2400" b="1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ja-JP" altLang="en-US" sz="2200" dirty="0" smtClean="0">
                <a:latin typeface="SimSun" panose="02010600030101010101" pitchFamily="2" charset="-122"/>
                <a:ea typeface="SimSun" panose="02010600030101010101" pitchFamily="2" charset="-122"/>
              </a:rPr>
              <a:t>晁德莅</a:t>
            </a:r>
            <a:r>
              <a:rPr lang="ru-RU" altLang="ja-JP" sz="2200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 </a:t>
            </a:r>
            <a:r>
              <a:rPr lang="ru-RU" altLang="ja-JP" sz="2200" dirty="0" err="1" smtClean="0">
                <a:latin typeface="Bookman Old Style" panose="02050604050505020204" pitchFamily="18" charset="0"/>
                <a:ea typeface="SimSun" panose="02010600030101010101" pitchFamily="2" charset="-122"/>
              </a:rPr>
              <a:t>Чао</a:t>
            </a:r>
            <a:r>
              <a:rPr lang="ru-RU" altLang="ja-JP" sz="2200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 </a:t>
            </a:r>
            <a:r>
              <a:rPr lang="ru-RU" altLang="ja-JP" sz="2200" dirty="0" err="1" smtClean="0">
                <a:latin typeface="Bookman Old Style" panose="02050604050505020204" pitchFamily="18" charset="0"/>
                <a:ea typeface="SimSun" panose="02010600030101010101" pitchFamily="2" charset="-122"/>
              </a:rPr>
              <a:t>Дэли</a:t>
            </a:r>
            <a:r>
              <a:rPr lang="ru-RU" altLang="ja-JP" sz="2200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</a:rPr>
              <a:t>(1826-1902)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334" y="332656"/>
            <a:ext cx="419467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Шепот, робкое дыханье,</a:t>
            </a:r>
            <a:endParaRPr lang="ru-RU" sz="2400" dirty="0"/>
          </a:p>
          <a:p>
            <a:r>
              <a:rPr lang="ru-RU" sz="2400" dirty="0"/>
              <a:t>Трели соловья,</a:t>
            </a:r>
          </a:p>
          <a:p>
            <a:r>
              <a:rPr lang="ru-RU" sz="2400" dirty="0"/>
              <a:t>Серебро и колыханье</a:t>
            </a:r>
          </a:p>
          <a:p>
            <a:r>
              <a:rPr lang="ru-RU" sz="2400" dirty="0"/>
              <a:t>Сонного ручья,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Свет ночной, ночные тени,</a:t>
            </a:r>
          </a:p>
          <a:p>
            <a:r>
              <a:rPr lang="ru-RU" sz="2400" dirty="0"/>
              <a:t>Тени без конца,</a:t>
            </a:r>
          </a:p>
          <a:p>
            <a:r>
              <a:rPr lang="ru-RU" sz="2400" dirty="0"/>
              <a:t>Ряд волшебных изменений</a:t>
            </a:r>
          </a:p>
          <a:p>
            <a:r>
              <a:rPr lang="ru-RU" sz="2400" dirty="0"/>
              <a:t>Милого лица,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В дымных тучках пурпур розы,</a:t>
            </a:r>
          </a:p>
          <a:p>
            <a:r>
              <a:rPr lang="ru-RU" sz="2400" dirty="0"/>
              <a:t>Отблеск янтаря,</a:t>
            </a:r>
          </a:p>
          <a:p>
            <a:r>
              <a:rPr lang="ru-RU" sz="2400" dirty="0"/>
              <a:t>И лобзания, и слезы,</a:t>
            </a:r>
          </a:p>
          <a:p>
            <a:r>
              <a:rPr lang="ru-RU" sz="2400" dirty="0"/>
              <a:t>И заря, заря!..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1850 год</a:t>
            </a:r>
          </a:p>
        </p:txBody>
      </p:sp>
      <p:pic>
        <p:nvPicPr>
          <p:cNvPr id="6146" name="Picture 2" descr="Книга Шепот, робкое дыханье... Стихотворения (Фет А.А.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16970"/>
          <a:stretch/>
        </p:blipFill>
        <p:spPr bwMode="auto">
          <a:xfrm>
            <a:off x="5076056" y="332656"/>
            <a:ext cx="3998000" cy="6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Ма Чжиюань ОСЕННИЕ МЫСЛИ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07" y="44624"/>
            <a:ext cx="9062597" cy="677653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小桥流水人家– In My Words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"/>
          <a:stretch/>
        </p:blipFill>
        <p:spPr bwMode="auto">
          <a:xfrm>
            <a:off x="2628504" y="764704"/>
            <a:ext cx="6480000" cy="34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000" y="4293096"/>
            <a:ext cx="8637301" cy="2273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Лоза засохшая, дерево старое, ворон зловещий,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Маленький мостик, текущие воды, людские жилища, 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Древней дорогою западный ветер и тощая лошадь,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Солнце вечернее вниз уходящее,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latin typeface="Bookman Old Style" panose="02050604050505020204" pitchFamily="18" charset="0"/>
              </a:rPr>
              <a:t>Путник у края земли со скорбящей душой</a:t>
            </a:r>
            <a:r>
              <a:rPr lang="ru-RU" sz="2400" dirty="0" smtClean="0">
                <a:latin typeface="Bookman Old Style" panose="02050604050505020204" pitchFamily="18" charset="0"/>
              </a:rPr>
              <a:t>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00" y="180000"/>
            <a:ext cx="5259773" cy="374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err="1">
                <a:latin typeface="Bookman Old Style" panose="02050604050505020204" pitchFamily="18" charset="0"/>
                <a:ea typeface="SimSun" panose="02010600030101010101" pitchFamily="2" charset="-122"/>
              </a:rPr>
              <a:t>Ма</a:t>
            </a:r>
            <a:r>
              <a:rPr lang="ru-RU" sz="2400" b="1" dirty="0">
                <a:latin typeface="Bookman Old Style" panose="02050604050505020204" pitchFamily="18" charset="0"/>
                <a:ea typeface="SimSun" panose="02010600030101010101" pitchFamily="2" charset="-122"/>
              </a:rPr>
              <a:t> </a:t>
            </a:r>
            <a:r>
              <a:rPr lang="ru-RU" sz="2400" b="1" dirty="0" err="1" smtClean="0">
                <a:latin typeface="Bookman Old Style" panose="02050604050505020204" pitchFamily="18" charset="0"/>
                <a:ea typeface="SimSun" panose="02010600030101010101" pitchFamily="2" charset="-122"/>
              </a:rPr>
              <a:t>Чжиюань</a:t>
            </a:r>
            <a:r>
              <a:rPr lang="ru-RU" sz="2400" b="1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馬致遠</a:t>
            </a:r>
            <a:r>
              <a:rPr lang="ru-RU" sz="2400" b="1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 </a:t>
            </a:r>
            <a:r>
              <a:rPr lang="ru-RU" sz="2000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(1250-1323</a:t>
            </a:r>
            <a:r>
              <a:rPr lang="ru-RU" sz="2000" dirty="0">
                <a:latin typeface="Bookman Old Style" panose="02050604050505020204" pitchFamily="18" charset="0"/>
                <a:ea typeface="SimSun" panose="02010600030101010101" pitchFamily="2" charset="-122"/>
              </a:rPr>
              <a:t>?)</a:t>
            </a:r>
            <a:r>
              <a:rPr lang="ru-RU" sz="2400" dirty="0">
                <a:latin typeface="Bookman Old Style" panose="02050604050505020204" pitchFamily="18" charset="0"/>
                <a:ea typeface="SimSun" panose="02010600030101010101" pitchFamily="2" charset="-122"/>
              </a:rPr>
              <a:t> </a:t>
            </a:r>
            <a:endParaRPr lang="ru-RU" sz="2400" dirty="0" smtClean="0">
              <a:latin typeface="Bookman Old Style" panose="02050604050505020204" pitchFamily="18" charset="0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ru-RU" sz="1600" b="1" dirty="0">
              <a:latin typeface="Bookman Old Style" panose="02050604050505020204" pitchFamily="18" charset="0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ru-RU" sz="2400" b="1" dirty="0" err="1" smtClean="0">
                <a:latin typeface="Bookman Old Style" panose="02050604050505020204" pitchFamily="18" charset="0"/>
                <a:ea typeface="SimSun" panose="02010600030101010101" pitchFamily="2" charset="-122"/>
              </a:rPr>
              <a:t>天净沙</a:t>
            </a:r>
            <a:r>
              <a:rPr lang="ru-RU" sz="2400" b="1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 </a:t>
            </a:r>
            <a:r>
              <a:rPr lang="ru-RU" sz="2400" b="1" dirty="0" err="1">
                <a:latin typeface="Bookman Old Style" panose="02050604050505020204" pitchFamily="18" charset="0"/>
                <a:ea typeface="SimSun" panose="02010600030101010101" pitchFamily="2" charset="-122"/>
              </a:rPr>
              <a:t>秋思</a:t>
            </a:r>
            <a:endParaRPr lang="ru-RU" sz="2400" dirty="0">
              <a:latin typeface="Bookman Old Style" panose="02050604050505020204" pitchFamily="18" charset="0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ru-RU" sz="1600" b="1" dirty="0">
                <a:latin typeface="Bookman Old Style" panose="02050604050505020204" pitchFamily="18" charset="0"/>
                <a:ea typeface="SimSun" panose="02010600030101010101" pitchFamily="2" charset="-122"/>
              </a:rPr>
              <a:t> </a:t>
            </a:r>
            <a:endParaRPr lang="ru-RU" sz="2400" dirty="0">
              <a:latin typeface="Bookman Old Style" panose="02050604050505020204" pitchFamily="18" charset="0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latin typeface="Bookman Old Style" panose="02050604050505020204" pitchFamily="18" charset="0"/>
                <a:ea typeface="SimSun" panose="02010600030101010101" pitchFamily="2" charset="-122"/>
              </a:rPr>
              <a:t>枯藤老树昏鸦</a:t>
            </a:r>
            <a:r>
              <a:rPr lang="ru-RU" sz="2400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,</a:t>
            </a:r>
            <a:endParaRPr lang="ru-RU" sz="2400" dirty="0">
              <a:latin typeface="Bookman Old Style" panose="02050604050505020204" pitchFamily="18" charset="0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Bookman Old Style" panose="02050604050505020204" pitchFamily="18" charset="0"/>
                <a:ea typeface="SimSun" panose="02010600030101010101" pitchFamily="2" charset="-122"/>
              </a:rPr>
              <a:t>小桥流水人家</a:t>
            </a:r>
            <a:r>
              <a:rPr lang="ru-RU" sz="2400" dirty="0">
                <a:latin typeface="Bookman Old Style" panose="02050604050505020204" pitchFamily="18" charset="0"/>
                <a:ea typeface="SimSun" panose="02010600030101010101" pitchFamily="2" charset="-122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Bookman Old Style" panose="02050604050505020204" pitchFamily="18" charset="0"/>
                <a:ea typeface="SimSun" panose="02010600030101010101" pitchFamily="2" charset="-122"/>
              </a:rPr>
              <a:t>古道西风瘦马</a:t>
            </a:r>
            <a:r>
              <a:rPr lang="en-US" sz="2400" dirty="0">
                <a:latin typeface="Bookman Old Style" panose="02050604050505020204" pitchFamily="18" charset="0"/>
                <a:ea typeface="SimSun" panose="02010600030101010101" pitchFamily="2" charset="-122"/>
              </a:rPr>
              <a:t>。</a:t>
            </a:r>
            <a:endParaRPr lang="ru-RU" sz="2400" dirty="0">
              <a:latin typeface="Bookman Old Style" panose="02050604050505020204" pitchFamily="18" charset="0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Bookman Old Style" panose="02050604050505020204" pitchFamily="18" charset="0"/>
                <a:ea typeface="SimSun" panose="02010600030101010101" pitchFamily="2" charset="-122"/>
              </a:rPr>
              <a:t>夕阳西下</a:t>
            </a:r>
            <a:r>
              <a:rPr lang="en-US" sz="2400" dirty="0">
                <a:latin typeface="Bookman Old Style" panose="02050604050505020204" pitchFamily="18" charset="0"/>
                <a:ea typeface="SimSun" panose="02010600030101010101" pitchFamily="2" charset="-122"/>
              </a:rPr>
              <a:t>，</a:t>
            </a:r>
            <a:endParaRPr lang="ru-RU" sz="2400" dirty="0">
              <a:latin typeface="Bookman Old Style" panose="02050604050505020204" pitchFamily="18" charset="0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Bookman Old Style" panose="02050604050505020204" pitchFamily="18" charset="0"/>
                <a:ea typeface="SimSun" panose="02010600030101010101" pitchFamily="2" charset="-122"/>
              </a:rPr>
              <a:t>断肠人在天涯</a:t>
            </a:r>
            <a:r>
              <a:rPr lang="en-US" sz="2400" dirty="0" smtClean="0">
                <a:latin typeface="Bookman Old Style" panose="02050604050505020204" pitchFamily="18" charset="0"/>
                <a:ea typeface="SimSun" panose="02010600030101010101" pitchFamily="2" charset="-122"/>
              </a:rPr>
              <a:t>。</a:t>
            </a:r>
            <a:endParaRPr lang="ru-RU" sz="2400" dirty="0">
              <a:latin typeface="Bookman Old Style" panose="02050604050505020204" pitchFamily="18" charset="0"/>
              <a:ea typeface="SimSun" panose="02010600030101010101" pitchFamily="2" charset="-12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0"/>
            <a:ext cx="429310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37803"/>
            <a:ext cx="2581275" cy="21431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6ECF-99FB-4AD8-869A-4BDB21C858B4}" type="slidenum">
              <a:rPr lang="ru-RU" smtClean="0">
                <a:solidFill>
                  <a:schemeClr val="bg1"/>
                </a:solidFill>
              </a:rPr>
              <a:t>9</a:t>
            </a:fld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130</Words>
  <Application>Microsoft Office PowerPoint</Application>
  <PresentationFormat>Экран (4:3)</PresentationFormat>
  <Paragraphs>91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igor</cp:lastModifiedBy>
  <cp:revision>15</cp:revision>
  <dcterms:created xsi:type="dcterms:W3CDTF">2025-11-14T13:06:34Z</dcterms:created>
  <dcterms:modified xsi:type="dcterms:W3CDTF">2025-11-20T09:12:01Z</dcterms:modified>
</cp:coreProperties>
</file>